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07" r:id="rId4"/>
    <p:sldId id="309" r:id="rId5"/>
    <p:sldId id="260" r:id="rId6"/>
    <p:sldId id="336" r:id="rId7"/>
    <p:sldId id="311" r:id="rId8"/>
    <p:sldId id="269" r:id="rId9"/>
    <p:sldId id="313" r:id="rId10"/>
    <p:sldId id="318" r:id="rId11"/>
    <p:sldId id="274" r:id="rId12"/>
    <p:sldId id="328" r:id="rId13"/>
    <p:sldId id="320" r:id="rId14"/>
    <p:sldId id="279" r:id="rId15"/>
    <p:sldId id="280" r:id="rId16"/>
    <p:sldId id="283" r:id="rId17"/>
    <p:sldId id="282" r:id="rId18"/>
    <p:sldId id="322" r:id="rId19"/>
    <p:sldId id="288" r:id="rId20"/>
    <p:sldId id="290" r:id="rId21"/>
    <p:sldId id="291" r:id="rId22"/>
    <p:sldId id="293" r:id="rId23"/>
    <p:sldId id="294" r:id="rId24"/>
    <p:sldId id="295" r:id="rId25"/>
    <p:sldId id="296" r:id="rId26"/>
    <p:sldId id="306" r:id="rId27"/>
    <p:sldId id="30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6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3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3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7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3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902-8272-4DA5-BBD6-8D8F4E205B6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6D80-8973-4318-A8D9-EC2B3C5A9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7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916833"/>
          </a:xfrm>
        </p:spPr>
        <p:txBody>
          <a:bodyPr>
            <a:noAutofit/>
          </a:bodyPr>
          <a:lstStyle/>
          <a:p>
            <a:r>
              <a:rPr lang="uk-UA" dirty="0" smtClean="0"/>
              <a:t>Здоровим бути – це здорово!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8002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Колективна робота учнів 11 класу</a:t>
            </a:r>
          </a:p>
          <a:p>
            <a:r>
              <a:rPr lang="uk-UA" sz="2000" dirty="0" smtClean="0"/>
              <a:t>Керівник Гринь Р.Г.</a:t>
            </a:r>
          </a:p>
          <a:p>
            <a:r>
              <a:rPr lang="uk-UA" sz="2000" dirty="0" smtClean="0"/>
              <a:t>Комунальний заклад «</a:t>
            </a:r>
            <a:r>
              <a:rPr lang="uk-UA" sz="2000" dirty="0" err="1" smtClean="0"/>
              <a:t>Золотоніська</a:t>
            </a:r>
            <a:r>
              <a:rPr lang="uk-UA" sz="2000" dirty="0" smtClean="0"/>
              <a:t> санаторна школа Черкаської обласної ради»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41346"/>
            <a:ext cx="4464496" cy="288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240360" cy="1296144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Значення сну для</a:t>
            </a:r>
            <a:br>
              <a:rPr lang="uk-UA" sz="2800" b="1" dirty="0" smtClean="0"/>
            </a:br>
            <a:r>
              <a:rPr lang="uk-UA" sz="2800" b="1" dirty="0" smtClean="0"/>
              <a:t> організму людини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476672"/>
            <a:ext cx="5129985" cy="6120680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Регулярний і достатній сон зберігає здоров’я і працездатність.</a:t>
            </a:r>
          </a:p>
          <a:p>
            <a:pPr algn="just"/>
            <a:r>
              <a:rPr lang="uk-UA" sz="1800" dirty="0" smtClean="0"/>
              <a:t>Сон забезпечує відновлення організму, позитивно впливає на обмін речовин.</a:t>
            </a:r>
          </a:p>
          <a:p>
            <a:pPr algn="just"/>
            <a:r>
              <a:rPr lang="uk-UA" sz="1800" dirty="0" smtClean="0"/>
              <a:t>Під час повільного сну виробляється гормон росту, який бере участь у синтезі білка, збільшує постачання кисню до клітин, активізується робота печінки та нирок.</a:t>
            </a:r>
          </a:p>
          <a:p>
            <a:pPr algn="just"/>
            <a:r>
              <a:rPr lang="uk-UA" sz="1800" dirty="0" smtClean="0"/>
              <a:t>Під час сну мозок «фільтрує» отриману за день інформацію, відкидає непотрібну та другорядну.</a:t>
            </a:r>
          </a:p>
          <a:p>
            <a:pPr algn="just"/>
            <a:r>
              <a:rPr lang="uk-UA" sz="1800" dirty="0" smtClean="0"/>
              <a:t>Відбувається запам’ятовування необхідних відомостей.</a:t>
            </a:r>
          </a:p>
          <a:p>
            <a:pPr algn="just"/>
            <a:r>
              <a:rPr lang="uk-UA" sz="1800" dirty="0" smtClean="0"/>
              <a:t>Сон готує організм до ранкового пробудження.</a:t>
            </a:r>
          </a:p>
          <a:p>
            <a:pPr algn="just"/>
            <a:r>
              <a:rPr lang="uk-UA" sz="1800" dirty="0" smtClean="0"/>
              <a:t>Сон зміцнює силу та дух, допомагає зосередитися на деталях, навчання проходить успішніше, пам’ять поліпшується.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316835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5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861048"/>
            <a:ext cx="6480720" cy="79208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                  Ранкова зарядка  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144705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800" dirty="0" smtClean="0"/>
              <a:t>      Ранкова зарядка допомагає швидко прокинутися, активізувати роботу усіх систем організму.</a:t>
            </a:r>
          </a:p>
          <a:p>
            <a:pPr algn="just"/>
            <a:r>
              <a:rPr lang="uk-UA" sz="1800" dirty="0"/>
              <a:t> </a:t>
            </a:r>
            <a:r>
              <a:rPr lang="uk-UA" sz="1800" dirty="0" smtClean="0"/>
              <a:t>      Корисно, коли вона виконується на свіжому повітрі, з легкою пробіжкою від 10 хвилин та силовими вправами.</a:t>
            </a:r>
          </a:p>
          <a:p>
            <a:endParaRPr lang="ru-RU" sz="1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" r="5394"/>
          <a:stretch>
            <a:fillRect/>
          </a:stretch>
        </p:blipFill>
        <p:spPr>
          <a:xfrm>
            <a:off x="1792288" y="612775"/>
            <a:ext cx="5486400" cy="3320281"/>
          </a:xfrm>
        </p:spPr>
      </p:pic>
    </p:spTree>
    <p:extLst>
      <p:ext uri="{BB962C8B-B14F-4D97-AF65-F5344CB8AC3E}">
        <p14:creationId xmlns:p14="http://schemas.microsoft.com/office/powerpoint/2010/main" val="9223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dirty="0" smtClean="0"/>
              <a:t>Водні процедури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476672"/>
            <a:ext cx="4978896" cy="5976664"/>
          </a:xfrm>
        </p:spPr>
        <p:txBody>
          <a:bodyPr>
            <a:normAutofit/>
          </a:bodyPr>
          <a:lstStyle/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Водні процедури існують не тільки для підтримки чистоти тіла, але і для зняття втоми, нервового і фізичного напруження, для загартування , масажу.</a:t>
            </a:r>
          </a:p>
          <a:p>
            <a:pPr algn="just"/>
            <a:r>
              <a:rPr lang="uk-UA" sz="1800" dirty="0" smtClean="0"/>
              <a:t>Гарним способом для відновлення сил є душ. Струмінь води повинен іти за годинниковою стрілкою. Регулювання температури – від гарячої до теплої і поступово холодної.</a:t>
            </a:r>
            <a:endParaRPr lang="ru-RU" sz="1800" dirty="0"/>
          </a:p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Обливання проводиться водою з відра, щоб вода потрапила на все тіло. Потім проводиться розтирання сухим рушником до почервоніння тіла. Температура води – 30 градусів.</a:t>
            </a:r>
          </a:p>
          <a:p>
            <a:pPr algn="just"/>
            <a:r>
              <a:rPr lang="uk-UA" sz="1800" dirty="0" smtClean="0"/>
              <a:t>Обтирання вологим рушником, змоченим водою кімнатної температури від 2 до 3 хвилин. Потім розтирають тіло сухим рушником.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0888"/>
            <a:ext cx="316835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9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2736304" cy="114300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Заняття фізичною </a:t>
            </a:r>
            <a:br>
              <a:rPr lang="uk-UA" sz="2800" b="1" dirty="0" smtClean="0"/>
            </a:br>
            <a:r>
              <a:rPr lang="uk-UA" sz="2800" b="1" dirty="0" smtClean="0"/>
              <a:t>культурою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404664"/>
            <a:ext cx="5328592" cy="6192688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Заняття фізичною культурою відповідно до можливостей організму позитивно впливає на стан здоров’я людини.</a:t>
            </a:r>
          </a:p>
          <a:p>
            <a:pPr algn="just"/>
            <a:r>
              <a:rPr lang="uk-UA" sz="1800" dirty="0" smtClean="0"/>
              <a:t>Людина, яка постійно займається фізичними навантаженнями має сильні м’язи, у неї краще функціонує система кровообігу, а її організм стає більш пристосованим  до умов навколишнього середовища.</a:t>
            </a:r>
          </a:p>
          <a:p>
            <a:pPr algn="just"/>
            <a:r>
              <a:rPr lang="uk-UA" sz="1800" dirty="0" smtClean="0"/>
              <a:t>Під час активної рухової діяльності у людини збільшується частота дихання, поглиблюється та посилюється вдих і видих, завдяки чому і поліпшується вентиляція легенів та посилюється здатність організму протистояти можливим захворюванням.</a:t>
            </a:r>
          </a:p>
          <a:p>
            <a:pPr algn="just"/>
            <a:r>
              <a:rPr lang="uk-UA" sz="1800" dirty="0" smtClean="0"/>
              <a:t>Фізично активна та загартована людина має кращий вигляд,  струнке та підтягнуте тіло, вміє протистояти стресовим ситуаціям.</a:t>
            </a:r>
          </a:p>
          <a:p>
            <a:pPr algn="just"/>
            <a:r>
              <a:rPr lang="uk-UA" sz="1800" dirty="0" smtClean="0"/>
              <a:t> Така  людина має кращу розумову та фізичну працездатність.</a:t>
            </a:r>
          </a:p>
          <a:p>
            <a:pPr algn="just"/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295232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76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/>
              <a:t>Здорове харчування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908720"/>
            <a:ext cx="5472608" cy="49685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uk-UA" sz="1800" dirty="0"/>
              <a:t> </a:t>
            </a:r>
            <a:r>
              <a:rPr lang="uk-UA" sz="1800" dirty="0" smtClean="0"/>
              <a:t>    </a:t>
            </a:r>
          </a:p>
          <a:p>
            <a:pPr algn="just"/>
            <a:endParaRPr lang="uk-UA" sz="1800" dirty="0"/>
          </a:p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      </a:t>
            </a:r>
            <a:r>
              <a:rPr lang="uk-UA" sz="1800" b="1" dirty="0" smtClean="0"/>
              <a:t>Здорове харчування </a:t>
            </a:r>
            <a:r>
              <a:rPr lang="uk-UA" sz="1800" dirty="0" smtClean="0"/>
              <a:t>-  це харчування, яке забезпечує ріст , нормальний розвиток і життєдіяльність людини, що сприяє зміцненню здоров’я .</a:t>
            </a:r>
          </a:p>
        </p:txBody>
      </p:sp>
    </p:spTree>
    <p:extLst>
      <p:ext uri="{BB962C8B-B14F-4D97-AF65-F5344CB8AC3E}">
        <p14:creationId xmlns:p14="http://schemas.microsoft.com/office/powerpoint/2010/main" val="12778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800" dirty="0" smtClean="0"/>
              <a:t>Принципи здорового харчування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Ті</a:t>
            </a:r>
            <a:r>
              <a:rPr lang="uk-UA" sz="1800" dirty="0"/>
              <a:t>, хто дбає про своє здоров’я</a:t>
            </a:r>
            <a:r>
              <a:rPr lang="uk-UA" sz="1800" dirty="0" smtClean="0"/>
              <a:t> , повинні  дотримуватися трьох  принципів здорового харчування:</a:t>
            </a:r>
          </a:p>
          <a:p>
            <a:pPr algn="just"/>
            <a:r>
              <a:rPr lang="uk-UA" sz="1800" dirty="0" smtClean="0"/>
              <a:t>Помірність (щоб калорійність раціону не перевищувала енергетичних затрат організму).</a:t>
            </a:r>
          </a:p>
          <a:p>
            <a:pPr algn="just"/>
            <a:r>
              <a:rPr lang="uk-UA" sz="1800" dirty="0" smtClean="0"/>
              <a:t>Різноманітність (передбачає споживання продуктів усіх основних груп: хліб, крупи, фрукти, овочі, м’ясо та молочні продукти).</a:t>
            </a:r>
          </a:p>
          <a:p>
            <a:pPr algn="just"/>
            <a:r>
              <a:rPr lang="uk-UA" sz="1800" dirty="0" smtClean="0"/>
              <a:t>Збалансованість (означає правильне співвідношення цих груп продуктів).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dirty="0" smtClean="0"/>
              <a:t>        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20888"/>
            <a:ext cx="2635063" cy="187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789040"/>
            <a:ext cx="5328592" cy="432048"/>
          </a:xfrm>
        </p:spPr>
        <p:txBody>
          <a:bodyPr>
            <a:normAutofit/>
          </a:bodyPr>
          <a:lstStyle/>
          <a:p>
            <a:r>
              <a:rPr lang="uk-UA" dirty="0" smtClean="0"/>
              <a:t>У повсякденному харчуванні  мають бути: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9" b="15499"/>
          <a:stretch>
            <a:fillRect/>
          </a:stretch>
        </p:blipFill>
        <p:spPr>
          <a:xfrm>
            <a:off x="1907703" y="260648"/>
            <a:ext cx="5184577" cy="3600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149080"/>
            <a:ext cx="5486400" cy="230425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Білки (м’ясо, риба,яйця, молоко,сир, кефір)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Жири (масло вершкове, олія рослинна)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Вуглеводи (хліб, картопля, крупи, фрукти, овочі)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Вітаміни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Мінеральні речовини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Клітковина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Вода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457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Продукти багаті вітамінами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80728"/>
            <a:ext cx="4824536" cy="44644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dirty="0" smtClean="0"/>
              <a:t>До складу фруктів входить багато вітамінів і мінералів. які підвищують імунітет.</a:t>
            </a:r>
          </a:p>
          <a:p>
            <a:pPr algn="just"/>
            <a:endParaRPr lang="uk-UA" sz="1800" dirty="0"/>
          </a:p>
          <a:p>
            <a:pPr algn="just"/>
            <a:r>
              <a:rPr lang="uk-UA" sz="1800" dirty="0" smtClean="0"/>
              <a:t>Салати з овочів з рослинною олією повинні бути у щоденному раціоні харчування.</a:t>
            </a:r>
          </a:p>
          <a:p>
            <a:pPr algn="just"/>
            <a:endParaRPr lang="uk-UA" sz="1800" dirty="0"/>
          </a:p>
          <a:p>
            <a:pPr algn="just"/>
            <a:r>
              <a:rPr lang="uk-UA" sz="1800" dirty="0" smtClean="0"/>
              <a:t>На формування м’язової, кісткової та м’язової тканини впливають мікроелементи: калій, кальцій, магній, </a:t>
            </a:r>
            <a:r>
              <a:rPr lang="uk-UA" sz="1800" dirty="0" smtClean="0"/>
              <a:t>залізо, йод</a:t>
            </a:r>
            <a:r>
              <a:rPr lang="uk-UA" sz="1800" dirty="0" smtClean="0"/>
              <a:t>, фосфор, цинк.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420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018" y="260648"/>
            <a:ext cx="2242592" cy="1143000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/>
              <a:t>Фаст-фуд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332656"/>
            <a:ext cx="5616624" cy="5976664"/>
          </a:xfrm>
        </p:spPr>
        <p:txBody>
          <a:bodyPr>
            <a:normAutofit/>
          </a:bodyPr>
          <a:lstStyle/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Дієтологи стверджують, що завдяки фаст-фуду людина швидко набирає вагу.</a:t>
            </a:r>
          </a:p>
          <a:p>
            <a:pPr algn="just"/>
            <a:r>
              <a:rPr lang="uk-UA" sz="1800" dirty="0" smtClean="0"/>
              <a:t>Лікарі-гастроентерологи кажуть, що сам принцип швидкого  харчування не є причиною захворювань, він просто є провокатором факторів ризику хронічних захворювань та їх загострення.</a:t>
            </a:r>
          </a:p>
          <a:p>
            <a:pPr algn="just"/>
            <a:r>
              <a:rPr lang="uk-UA" sz="1800" dirty="0" smtClean="0"/>
              <a:t>При тривалому споживанні фаст-фуду неминучі захворювання печінки і жовчовивідних шляхів.</a:t>
            </a:r>
          </a:p>
          <a:p>
            <a:pPr algn="just"/>
            <a:r>
              <a:rPr lang="uk-UA" sz="1800" dirty="0" smtClean="0"/>
              <a:t>Заснований на « швидкій їжі» раціон не має потрібної людському організмові кількості мінералів, вітамінів А,С,Д,Е, а також клітковини, адже ця їжа практично не включає використання свіжих натуральних  овочів, фруктів.</a:t>
            </a:r>
          </a:p>
          <a:p>
            <a:pPr algn="just"/>
            <a:r>
              <a:rPr lang="uk-UA" sz="1800" dirty="0" smtClean="0"/>
              <a:t>Потрібно також враховувати «швидкість» вживання людьми їжі в закладах швидкого харчування, яка ніяк не йде їм на користь.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047164"/>
            <a:ext cx="2664295" cy="205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93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3050"/>
            <a:ext cx="4104456" cy="77968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Загартування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852936"/>
            <a:ext cx="5111750" cy="2520280"/>
          </a:xfrm>
        </p:spPr>
        <p:txBody>
          <a:bodyPr>
            <a:noAutofit/>
          </a:bodyPr>
          <a:lstStyle/>
          <a:p>
            <a:endParaRPr lang="uk-UA" sz="1800" dirty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 </a:t>
            </a:r>
            <a:r>
              <a:rPr lang="uk-UA" sz="1800" b="1" dirty="0" smtClean="0"/>
              <a:t>Загартування </a:t>
            </a:r>
            <a:r>
              <a:rPr lang="uk-UA" sz="1800" dirty="0" smtClean="0"/>
              <a:t>– це підвищення стійкості організму до несприятливого навколишнього середовища (низької або високої температури повітря</a:t>
            </a:r>
          </a:p>
          <a:p>
            <a:pPr marL="0" indent="0" algn="just">
              <a:buNone/>
            </a:pPr>
            <a:r>
              <a:rPr lang="uk-UA" sz="1800" dirty="0" smtClean="0"/>
              <a:t>        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340768"/>
            <a:ext cx="3008313" cy="4896544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Способи загартування</a:t>
            </a:r>
            <a:r>
              <a:rPr lang="uk-UA" sz="1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/>
              <a:t>О</a:t>
            </a:r>
            <a:r>
              <a:rPr lang="uk-UA" sz="1800" dirty="0" smtClean="0"/>
              <a:t>бливання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Повітряні. сонячні ванни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Купання у відкритих водоймах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Ходіння босоніж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Моржування</a:t>
            </a:r>
            <a:endParaRPr lang="uk-UA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b="1" dirty="0" smtClean="0"/>
              <a:t>Правила загартування: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Загартування повинно бути поступовим.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dirty="0" smtClean="0"/>
              <a:t>Повинні враховуватися індивідуальні особливості організму.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8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84784"/>
            <a:ext cx="459084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Вчити дітей цінувати і бути відповідальними за власне здоров’я.</a:t>
            </a:r>
          </a:p>
          <a:p>
            <a:pPr algn="just"/>
            <a:r>
              <a:rPr lang="uk-UA" sz="2400" dirty="0" smtClean="0"/>
              <a:t>Спонукати дотримуватися здорового  способу життя, правильного харчування, позитивно сприймати оточуючий світ, дбати про свій емоційний стан, позитивно мислити, бути здоровими.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49080"/>
            <a:ext cx="15240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74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293096"/>
            <a:ext cx="5486400" cy="648072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                     Обливання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800" dirty="0" smtClean="0"/>
              <a:t>      Особливу роль при обливанні виконує температурне подразнення шкіри. Воно має тонізуючу дію. Після обливання обов’язкове розтирання рушником.</a:t>
            </a:r>
            <a:endParaRPr lang="ru-RU" sz="1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2" r="14052"/>
          <a:stretch>
            <a:fillRect/>
          </a:stretch>
        </p:blipFill>
        <p:spPr>
          <a:xfrm>
            <a:off x="1763688" y="476672"/>
            <a:ext cx="5486400" cy="3826768"/>
          </a:xfrm>
        </p:spPr>
      </p:pic>
    </p:spTree>
    <p:extLst>
      <p:ext uri="{BB962C8B-B14F-4D97-AF65-F5344CB8AC3E}">
        <p14:creationId xmlns:p14="http://schemas.microsoft.com/office/powerpoint/2010/main" val="37553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5486400" cy="566738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   Купання у відкритих водоймах</a:t>
            </a:r>
            <a:endParaRPr lang="ru-RU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7" r="10367"/>
          <a:stretch>
            <a:fillRect/>
          </a:stretch>
        </p:blipFill>
        <p:spPr>
          <a:xfrm>
            <a:off x="1692275" y="188913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4941168"/>
            <a:ext cx="5688632" cy="123103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800" dirty="0" smtClean="0"/>
              <a:t>      Під час купання на організм впливають сонце, повітря, вода. Купатися рекомендується не раніше ніж  за 1-1.5 год. після їжі.</a:t>
            </a:r>
          </a:p>
          <a:p>
            <a:pPr algn="just"/>
            <a:r>
              <a:rPr lang="uk-UA" sz="1800" dirty="0" smtClean="0"/>
              <a:t>      Необхідно дотримуватись правил безпеки на воді.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727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149080"/>
            <a:ext cx="5486400" cy="432048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800" dirty="0" smtClean="0"/>
              <a:t>                     Сонячні ванни</a:t>
            </a:r>
            <a:endParaRPr lang="ru-RU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3" r="6423"/>
          <a:stretch>
            <a:fillRect/>
          </a:stretch>
        </p:blipFill>
        <p:spPr>
          <a:xfrm>
            <a:off x="1835150" y="115888"/>
            <a:ext cx="5486400" cy="40100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725144"/>
            <a:ext cx="5486400" cy="1296144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     Цей вид загартування вимагає міри. Тривале перебування на сонці може викликати  опіки на шкірі, сонячний удар, перезбудження нервової системи.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90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573016"/>
            <a:ext cx="5616624" cy="1368152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                   Ходіння босоніж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869160"/>
            <a:ext cx="5486400" cy="1368152"/>
          </a:xfrm>
        </p:spPr>
        <p:txBody>
          <a:bodyPr>
            <a:noAutofit/>
          </a:bodyPr>
          <a:lstStyle/>
          <a:p>
            <a:pPr algn="just"/>
            <a:r>
              <a:rPr lang="uk-UA" sz="1800" dirty="0" smtClean="0"/>
              <a:t>      Ходіння босоніж споконвіку використовувалося для профілактики і лікування багатьох захворювань.</a:t>
            </a:r>
          </a:p>
          <a:p>
            <a:pPr algn="just"/>
            <a:r>
              <a:rPr lang="uk-UA" sz="1800" dirty="0"/>
              <a:t> </a:t>
            </a:r>
            <a:r>
              <a:rPr lang="uk-UA" sz="1800" dirty="0" smtClean="0"/>
              <a:t>     Сучасна наука підтверджує користь ходіння босоніж, так як це є найсильнішим профілактичним засобом.</a:t>
            </a:r>
            <a:endParaRPr lang="ru-RU" sz="18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3" r="18303"/>
          <a:stretch>
            <a:fillRect/>
          </a:stretch>
        </p:blipFill>
        <p:spPr>
          <a:xfrm>
            <a:off x="1835696" y="332656"/>
            <a:ext cx="5486400" cy="4032448"/>
          </a:xfrm>
        </p:spPr>
      </p:pic>
    </p:spTree>
    <p:extLst>
      <p:ext uri="{BB962C8B-B14F-4D97-AF65-F5344CB8AC3E}">
        <p14:creationId xmlns:p14="http://schemas.microsoft.com/office/powerpoint/2010/main" val="32788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37112"/>
            <a:ext cx="5486400" cy="566738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                 Моржування</a:t>
            </a:r>
            <a:endParaRPr lang="ru-RU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8" r="8068"/>
          <a:stretch>
            <a:fillRect/>
          </a:stretch>
        </p:blipFill>
        <p:spPr>
          <a:xfrm>
            <a:off x="1692275" y="333375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41168"/>
            <a:ext cx="5486400" cy="1231032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     Це вища форма загартування, так як за короткий час включає до боротьби за виживання всі органи людини.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95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437112"/>
            <a:ext cx="5486400" cy="432048"/>
          </a:xfrm>
        </p:spPr>
        <p:txBody>
          <a:bodyPr>
            <a:noAutofit/>
          </a:bodyPr>
          <a:lstStyle/>
          <a:p>
            <a:r>
              <a:rPr lang="uk-UA" sz="2800" dirty="0" smtClean="0"/>
              <a:t>     Чим корисне загартування ?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85899"/>
            <a:ext cx="5486400" cy="12863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1800" dirty="0" smtClean="0"/>
              <a:t>      В процесі загартування нормалізується стан емоційної сфери, людина  стає більш стриманою, врівноваженою,у неї покращується настрій, додається бадьорості, підвищується працездатність і витривалість організму.</a:t>
            </a:r>
            <a:endParaRPr lang="ru-RU" sz="18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0" b="6190"/>
          <a:stretch>
            <a:fillRect/>
          </a:stretch>
        </p:blipFill>
        <p:spPr>
          <a:xfrm>
            <a:off x="1763688" y="260648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6649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Кодекс людяності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Будь уважним і милосердним, якщо можеш, то допоможи і не проходь мимо чужого горя.</a:t>
            </a:r>
          </a:p>
          <a:p>
            <a:r>
              <a:rPr lang="uk-UA" sz="1800" dirty="0" smtClean="0"/>
              <a:t>Ніколи не доводь себе до гніву,це зброя слабких людей.</a:t>
            </a:r>
          </a:p>
          <a:p>
            <a:r>
              <a:rPr lang="uk-UA" sz="1800" dirty="0" smtClean="0"/>
              <a:t>Знайди у кожній людині щось позитивне і спирайся на ці якості у відносинах.</a:t>
            </a:r>
          </a:p>
          <a:p>
            <a:r>
              <a:rPr lang="uk-UA" sz="1800" dirty="0" smtClean="0"/>
              <a:t>Намагайся бути співчутливим, добрим, людяним, милосердним і мудрим.</a:t>
            </a:r>
          </a:p>
          <a:p>
            <a:r>
              <a:rPr lang="uk-UA" sz="1800" dirty="0" smtClean="0"/>
              <a:t>Радій </a:t>
            </a:r>
            <a:r>
              <a:rPr lang="uk-UA" sz="1800" dirty="0" smtClean="0"/>
              <a:t>своєму життю своїх рідних, близьких і друзів.</a:t>
            </a:r>
          </a:p>
          <a:p>
            <a:r>
              <a:rPr lang="uk-UA" sz="1800" dirty="0" smtClean="0"/>
              <a:t>Знай міру у праці, відпочинку, харчуванні. Здоров’я – це мудрість міри у всьому.</a:t>
            </a:r>
          </a:p>
          <a:p>
            <a:r>
              <a:rPr lang="uk-UA" sz="1800" dirty="0" smtClean="0"/>
              <a:t>Постійно говори собі: «Я можу, я хочу, я вмію».</a:t>
            </a:r>
          </a:p>
          <a:p>
            <a:r>
              <a:rPr lang="uk-UA" sz="1800" dirty="0" smtClean="0"/>
              <a:t>Поважай думки іншої людини, будуть поважати і твої.</a:t>
            </a:r>
          </a:p>
          <a:p>
            <a:r>
              <a:rPr lang="uk-UA" sz="1800" dirty="0" smtClean="0"/>
              <a:t>Наберись мужності визнати, що хтось може бути розумнішим за тебе. Вчись у цих людей.</a:t>
            </a:r>
          </a:p>
          <a:p>
            <a:r>
              <a:rPr lang="uk-UA" sz="1800" dirty="0" smtClean="0"/>
              <a:t>Кожна людина повинна  знати, що її цінують. Що вона геніальна</a:t>
            </a:r>
            <a:r>
              <a:rPr lang="uk-UA" sz="1800" dirty="0" smtClean="0"/>
              <a:t>.</a:t>
            </a:r>
          </a:p>
          <a:p>
            <a:r>
              <a:rPr lang="uk-UA" sz="1800" dirty="0" smtClean="0"/>
              <a:t>Бажай усім людям Добра, Краси, Здоров’я.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20726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Здоровим бути – це здорово!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28800"/>
            <a:ext cx="5760640" cy="4351260"/>
          </a:xfrm>
        </p:spPr>
      </p:pic>
    </p:spTree>
    <p:extLst>
      <p:ext uri="{BB962C8B-B14F-4D97-AF65-F5344CB8AC3E}">
        <p14:creationId xmlns:p14="http://schemas.microsoft.com/office/powerpoint/2010/main" val="104069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Дидактичні завдання проекту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368"/>
            <a:ext cx="8229600" cy="4961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    Освітні:</a:t>
            </a:r>
          </a:p>
          <a:p>
            <a:pPr algn="just"/>
            <a:r>
              <a:rPr lang="uk-UA" sz="1800" dirty="0"/>
              <a:t>о</a:t>
            </a:r>
            <a:r>
              <a:rPr lang="uk-UA" sz="1800" dirty="0" smtClean="0"/>
              <a:t>володіння учасниками проекту новими знаннями;</a:t>
            </a:r>
          </a:p>
          <a:p>
            <a:pPr algn="just"/>
            <a:r>
              <a:rPr lang="uk-UA" sz="1800" dirty="0"/>
              <a:t>с</a:t>
            </a:r>
            <a:r>
              <a:rPr lang="uk-UA" sz="1800" dirty="0" smtClean="0"/>
              <a:t>прияння активізації дослідницької роботи.</a:t>
            </a:r>
          </a:p>
          <a:p>
            <a:pPr algn="just"/>
            <a:endParaRPr lang="uk-UA" sz="1800" dirty="0" smtClean="0"/>
          </a:p>
          <a:p>
            <a:pPr marL="0" indent="0" algn="just">
              <a:buNone/>
            </a:pPr>
            <a:r>
              <a:rPr lang="uk-UA" sz="2800" dirty="0" smtClean="0"/>
              <a:t>    Розвиваючі:</a:t>
            </a:r>
          </a:p>
          <a:p>
            <a:pPr algn="just"/>
            <a:r>
              <a:rPr lang="uk-UA" sz="1800" dirty="0"/>
              <a:t>у</a:t>
            </a:r>
            <a:r>
              <a:rPr lang="uk-UA" sz="1800" dirty="0" smtClean="0"/>
              <a:t>досконалення вмінь роботи з інформаційними та медіа ресурсами;</a:t>
            </a:r>
          </a:p>
          <a:p>
            <a:pPr algn="just"/>
            <a:r>
              <a:rPr lang="uk-UA" sz="1800" dirty="0"/>
              <a:t>р</a:t>
            </a:r>
            <a:r>
              <a:rPr lang="uk-UA" sz="1800" dirty="0" smtClean="0"/>
              <a:t>озвиток  творчих здібностей.</a:t>
            </a:r>
          </a:p>
          <a:p>
            <a:pPr algn="just"/>
            <a:endParaRPr lang="uk-UA" sz="1800" dirty="0" smtClean="0"/>
          </a:p>
          <a:p>
            <a:pPr marL="0" indent="0" algn="just">
              <a:buNone/>
            </a:pPr>
            <a:r>
              <a:rPr lang="uk-UA" sz="2800" dirty="0" smtClean="0"/>
              <a:t>    Виховне:</a:t>
            </a:r>
          </a:p>
          <a:p>
            <a:pPr algn="just"/>
            <a:r>
              <a:rPr lang="uk-UA" sz="1800" dirty="0"/>
              <a:t>в</a:t>
            </a:r>
            <a:r>
              <a:rPr lang="uk-UA" sz="1800" dirty="0" smtClean="0"/>
              <a:t>иховання ціннісного ставлення до здоров’я.</a:t>
            </a:r>
          </a:p>
          <a:p>
            <a:pPr algn="just"/>
            <a:endParaRPr lang="uk-UA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02297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3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 smtClean="0"/>
              <a:t>             </a:t>
            </a:r>
            <a:r>
              <a:rPr lang="uk-UA" sz="3600" dirty="0" smtClean="0"/>
              <a:t>Очікувані результати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Розуміння цінності здоров’я в житті.</a:t>
            </a:r>
          </a:p>
          <a:p>
            <a:r>
              <a:rPr lang="uk-UA" sz="1800" dirty="0" smtClean="0"/>
              <a:t>Бережне ставлення до здоров’я.</a:t>
            </a:r>
          </a:p>
          <a:p>
            <a:r>
              <a:rPr lang="uk-UA" sz="1800" dirty="0" smtClean="0"/>
              <a:t>Усвідомлення відповідальності за власне здоров’я.</a:t>
            </a:r>
          </a:p>
          <a:p>
            <a:r>
              <a:rPr lang="uk-UA" sz="1800" dirty="0" smtClean="0"/>
              <a:t>Режим дня, загартування, здорове харчування, заняття фізичними вправами будуть щоденною нормою.</a:t>
            </a:r>
          </a:p>
          <a:p>
            <a:r>
              <a:rPr lang="uk-UA" sz="1800" dirty="0" smtClean="0"/>
              <a:t>Здоровий спосіб життя стане стилем життя.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645024"/>
            <a:ext cx="468052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16824" cy="792088"/>
          </a:xfrm>
        </p:spPr>
        <p:txBody>
          <a:bodyPr>
            <a:noAutofit/>
          </a:bodyPr>
          <a:lstStyle/>
          <a:p>
            <a:r>
              <a:rPr lang="uk-UA" sz="2400" dirty="0" smtClean="0"/>
              <a:t>      Здорова людина – найдорогоцінніший здобуток                  природи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2880320" cy="37444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uk-UA" dirty="0" smtClean="0"/>
              <a:t>    </a:t>
            </a:r>
          </a:p>
          <a:p>
            <a:pPr algn="just"/>
            <a:r>
              <a:rPr lang="uk-UA" sz="2000" dirty="0" smtClean="0"/>
              <a:t>      Людство  здавна усвідомило ціну здоров’я.</a:t>
            </a:r>
          </a:p>
          <a:p>
            <a:pPr algn="just"/>
            <a:r>
              <a:rPr lang="uk-UA" sz="2000" dirty="0"/>
              <a:t> </a:t>
            </a:r>
            <a:r>
              <a:rPr lang="uk-UA" sz="2000" dirty="0" smtClean="0"/>
              <a:t>      З розумінням цінності здоров’я і руйнівних наслідків хвороб випливає думка про необхідність дбайливого ставлення до власного здоров’я.</a:t>
            </a:r>
          </a:p>
        </p:txBody>
      </p:sp>
    </p:spTree>
    <p:extLst>
      <p:ext uri="{BB962C8B-B14F-4D97-AF65-F5344CB8AC3E}">
        <p14:creationId xmlns:p14="http://schemas.microsoft.com/office/powerpoint/2010/main" val="7310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dirty="0" smtClean="0"/>
              <a:t>Важко не погодитися з думками відомих людей: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dirty="0" smtClean="0"/>
              <a:t>Головним скарбом на Землі є здоров’я, і, щоб його зберегти, треба багато знати.</a:t>
            </a:r>
          </a:p>
          <a:p>
            <a:pPr marL="0" indent="0" algn="just">
              <a:buNone/>
            </a:pPr>
            <a:r>
              <a:rPr lang="uk-UA" sz="1800" dirty="0" smtClean="0"/>
              <a:t>                                                                                                                              </a:t>
            </a:r>
            <a:r>
              <a:rPr lang="uk-UA" sz="1800" dirty="0" err="1" smtClean="0"/>
              <a:t>Авіцена</a:t>
            </a:r>
            <a:endParaRPr lang="uk-UA" sz="1800" dirty="0" smtClean="0"/>
          </a:p>
          <a:p>
            <a:pPr algn="just"/>
            <a:r>
              <a:rPr lang="uk-UA" sz="1800" dirty="0" smtClean="0"/>
              <a:t>Добути і зберегти своє здоров’я може тільки сама людина.</a:t>
            </a:r>
          </a:p>
          <a:p>
            <a:pPr marL="0" indent="0" algn="just">
              <a:buNone/>
            </a:pPr>
            <a:r>
              <a:rPr lang="uk-UA" sz="1800" dirty="0" smtClean="0"/>
              <a:t>                                                                                                                              М. Амосов</a:t>
            </a:r>
          </a:p>
          <a:p>
            <a:pPr algn="just"/>
            <a:r>
              <a:rPr lang="uk-UA" sz="1800" dirty="0" smtClean="0"/>
              <a:t>Щоб бути здоровим, необхідні власні зусилля, постійні та значні. Замінити їх нічим не можна.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algn="just"/>
            <a:r>
              <a:rPr lang="uk-UA" sz="1800" dirty="0" smtClean="0"/>
              <a:t>Щоб насолоджуватися здоров’ям, потрібно працювати над собою.</a:t>
            </a:r>
          </a:p>
          <a:p>
            <a:pPr marL="0" indent="0" algn="just">
              <a:buNone/>
            </a:pPr>
            <a:r>
              <a:rPr lang="uk-UA" sz="1800" dirty="0" smtClean="0"/>
              <a:t>                                                                                                                                Т. Брегг</a:t>
            </a:r>
            <a:endParaRPr lang="uk-UA" sz="1800" dirty="0"/>
          </a:p>
          <a:p>
            <a:pPr algn="just"/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653136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7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114300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Кодекс здоров’я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Здоров’я – це фізична культура твого тіла, немає нічого красивішого ніж твоє тіло.</a:t>
            </a:r>
          </a:p>
          <a:p>
            <a:pPr algn="just"/>
            <a:r>
              <a:rPr lang="uk-UA" sz="1800" dirty="0" smtClean="0"/>
              <a:t>Здоров’я – це духовна культура людини: добро, надія, віра,любов до тих,хто тебе оточує.</a:t>
            </a:r>
          </a:p>
          <a:p>
            <a:pPr algn="just"/>
            <a:r>
              <a:rPr lang="uk-UA" sz="1800" dirty="0" smtClean="0"/>
              <a:t>Здоров’я – це культура людських відносин, повага до людини.</a:t>
            </a:r>
          </a:p>
          <a:p>
            <a:pPr algn="just"/>
            <a:r>
              <a:rPr lang="uk-UA" sz="1800" dirty="0" smtClean="0"/>
              <a:t>Здоров’я  - це дбайливе ставлення до природи.</a:t>
            </a:r>
          </a:p>
          <a:p>
            <a:pPr algn="just"/>
            <a:r>
              <a:rPr lang="uk-UA" sz="1800" dirty="0" smtClean="0"/>
              <a:t>Здоров’я – це стиль твого життя.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645024"/>
            <a:ext cx="345638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5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Здоров’я – це мудрість у </a:t>
            </a:r>
            <a:r>
              <a:rPr lang="uk-UA" sz="2800" b="1" dirty="0" smtClean="0"/>
              <a:t>всьому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Режим дня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   </a:t>
            </a:r>
          </a:p>
          <a:p>
            <a:r>
              <a:rPr lang="uk-UA" sz="1800" dirty="0" smtClean="0"/>
              <a:t>Правильний режим дня – це коли поєднується черговість праці і відпочинку, розумової  і фізичної роботи, сидіння за столом з фізичними вправами.</a:t>
            </a:r>
          </a:p>
          <a:p>
            <a:r>
              <a:rPr lang="uk-UA" sz="1800" dirty="0" smtClean="0"/>
              <a:t>Головне у режимі – це система. Людина будує свій розпорядок  так, як це краще для неї. Але є речі, які потрібно виконувати  обов’язково.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Основні елементи режиму дня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18421"/>
          </a:xfrm>
        </p:spPr>
        <p:txBody>
          <a:bodyPr/>
          <a:lstStyle/>
          <a:p>
            <a:endParaRPr lang="uk-UA" dirty="0"/>
          </a:p>
          <a:p>
            <a:r>
              <a:rPr lang="uk-UA" sz="1800" dirty="0" smtClean="0"/>
              <a:t>Ранкова зарядка та пробіжка на свіжому повітрі.</a:t>
            </a:r>
          </a:p>
          <a:p>
            <a:r>
              <a:rPr lang="uk-UA" sz="1800" dirty="0" smtClean="0"/>
              <a:t> Водні процедури.</a:t>
            </a:r>
          </a:p>
          <a:p>
            <a:r>
              <a:rPr lang="uk-UA" sz="1800" dirty="0" smtClean="0"/>
              <a:t> Нічний відпочинок.</a:t>
            </a:r>
          </a:p>
          <a:p>
            <a:r>
              <a:rPr lang="uk-UA" sz="1800" dirty="0" smtClean="0"/>
              <a:t>Регулярне</a:t>
            </a:r>
            <a:r>
              <a:rPr lang="uk-UA" sz="1800" dirty="0"/>
              <a:t> </a:t>
            </a:r>
            <a:r>
              <a:rPr lang="uk-UA" sz="1800" dirty="0" smtClean="0"/>
              <a:t> повноцінне раціональне харчування.</a:t>
            </a:r>
          </a:p>
          <a:p>
            <a:r>
              <a:rPr lang="uk-UA" sz="1800" dirty="0" smtClean="0"/>
              <a:t>Достатній відпочинок вдень та перебування на свіжому повітрі.</a:t>
            </a:r>
          </a:p>
          <a:p>
            <a:r>
              <a:rPr lang="uk-UA" sz="1800" dirty="0" smtClean="0"/>
              <a:t>Раціональне чергування різних видів діяльності.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2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/>
              <a:t>Сон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3960440" cy="4824536"/>
          </a:xfrm>
        </p:spPr>
        <p:txBody>
          <a:bodyPr>
            <a:normAutofit lnSpcReduction="10000"/>
          </a:bodyPr>
          <a:lstStyle/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Протягом життя людина витрачає на сон 1/3 свого життя.</a:t>
            </a:r>
          </a:p>
          <a:p>
            <a:pPr algn="just"/>
            <a:r>
              <a:rPr lang="uk-UA" sz="1800" dirty="0" smtClean="0"/>
              <a:t> Без сну людина може витримати 10 днів.</a:t>
            </a:r>
          </a:p>
          <a:p>
            <a:pPr algn="just"/>
            <a:r>
              <a:rPr lang="uk-UA" sz="1800" dirty="0" smtClean="0"/>
              <a:t> Зменшення нічного сну до 7-8 годин призводить до зниження працездатності до 30 %.</a:t>
            </a:r>
          </a:p>
          <a:p>
            <a:pPr algn="just"/>
            <a:r>
              <a:rPr lang="uk-UA" sz="1800" dirty="0" smtClean="0"/>
              <a:t>Найкраще перед сном прогулятися на свіжому повітрі, провітрити кімнату</a:t>
            </a:r>
          </a:p>
          <a:p>
            <a:pPr algn="just"/>
            <a:r>
              <a:rPr lang="uk-UA" sz="1800" dirty="0" smtClean="0"/>
              <a:t> Найкраща температура для сну 16 – 18 градусів тепла.</a:t>
            </a:r>
          </a:p>
          <a:p>
            <a:pPr algn="just"/>
            <a:r>
              <a:rPr lang="uk-UA" sz="1800" dirty="0" smtClean="0"/>
              <a:t> Якщо лягати спати в один і той же час, то краще засвоюються знання.</a:t>
            </a:r>
          </a:p>
          <a:p>
            <a:pPr marL="0" indent="0" algn="just">
              <a:buNone/>
            </a:pPr>
            <a:r>
              <a:rPr lang="uk-UA" sz="1800" dirty="0"/>
              <a:t> </a:t>
            </a:r>
            <a:r>
              <a:rPr lang="uk-UA" sz="1800" dirty="0" smtClean="0"/>
              <a:t> 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331236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44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1491</Words>
  <Application>Microsoft Office PowerPoint</Application>
  <PresentationFormat>Экран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Здоровим бути – це здорово!</vt:lpstr>
      <vt:lpstr>Мета проекту</vt:lpstr>
      <vt:lpstr>Дидактичні завдання проекту</vt:lpstr>
      <vt:lpstr>             Очікувані результати</vt:lpstr>
      <vt:lpstr>      Здорова людина – найдорогоцінніший здобуток                  природи</vt:lpstr>
      <vt:lpstr>Важко не погодитися з думками відомих людей:</vt:lpstr>
      <vt:lpstr>Кодекс здоров’я</vt:lpstr>
      <vt:lpstr>Здоров’я – це мудрість у всьому</vt:lpstr>
      <vt:lpstr>Сон</vt:lpstr>
      <vt:lpstr>Значення сну для  організму людини</vt:lpstr>
      <vt:lpstr>                  Ранкова зарядка   </vt:lpstr>
      <vt:lpstr>Водні процедури</vt:lpstr>
      <vt:lpstr>Заняття фізичною  культурою</vt:lpstr>
      <vt:lpstr>Здорове харчування</vt:lpstr>
      <vt:lpstr>Принципи здорового харчування</vt:lpstr>
      <vt:lpstr>У повсякденному харчуванні  мають бути:</vt:lpstr>
      <vt:lpstr>Продукти багаті вітамінами</vt:lpstr>
      <vt:lpstr>Фаст-фуд</vt:lpstr>
      <vt:lpstr>Загартування</vt:lpstr>
      <vt:lpstr>                     Обливання </vt:lpstr>
      <vt:lpstr>   Купання у відкритих водоймах</vt:lpstr>
      <vt:lpstr>                     Сонячні ванни</vt:lpstr>
      <vt:lpstr>                   Ходіння босоніж</vt:lpstr>
      <vt:lpstr>                 Моржування</vt:lpstr>
      <vt:lpstr>     Чим корисне загартування ?</vt:lpstr>
      <vt:lpstr>Кодекс людяності</vt:lpstr>
      <vt:lpstr>Здоровим бути – це здорово!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Здоровим бути – це здорово!</dc:title>
  <dc:creator>User</dc:creator>
  <cp:lastModifiedBy>User</cp:lastModifiedBy>
  <cp:revision>79</cp:revision>
  <dcterms:created xsi:type="dcterms:W3CDTF">2021-04-02T09:35:45Z</dcterms:created>
  <dcterms:modified xsi:type="dcterms:W3CDTF">2021-04-06T10:57:37Z</dcterms:modified>
</cp:coreProperties>
</file>